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x="6858000" cy="9144000"/>
  <p:embeddedFontLst>
    <p:embeddedFont>
      <p:font typeface="Roboto Slab"/>
      <p:regular r:id="rId24"/>
      <p:bold r:id="rId25"/>
    </p:embeddedFont>
    <p:embeddedFont>
      <p:font typeface="Economica"/>
      <p:regular r:id="rId26"/>
      <p:bold r:id="rId27"/>
      <p:italic r:id="rId28"/>
      <p:boldItalic r:id="rId29"/>
    </p:embeddedFont>
    <p:embeddedFont>
      <p:font typeface="Amatic SC"/>
      <p:regular r:id="rId30"/>
      <p:bold r:id="rId31"/>
    </p:embeddedFont>
    <p:embeddedFont>
      <p:font typeface="Source Code Pro"/>
      <p:regular r:id="rId32"/>
      <p:bold r:id="rId33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3B06FCE7-A559-4670-A651-21E15EC23783}">
  <a:tblStyle styleId="{3B06FCE7-A559-4670-A651-21E15EC23783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RobotoSlab-regular.fntdata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Economica-regular.fntdata"/><Relationship Id="rId25" Type="http://schemas.openxmlformats.org/officeDocument/2006/relationships/font" Target="fonts/RobotoSlab-bold.fntdata"/><Relationship Id="rId28" Type="http://schemas.openxmlformats.org/officeDocument/2006/relationships/font" Target="fonts/Economica-italic.fntdata"/><Relationship Id="rId27" Type="http://schemas.openxmlformats.org/officeDocument/2006/relationships/font" Target="fonts/Economica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Economica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AmaticSC-bold.fntdata"/><Relationship Id="rId30" Type="http://schemas.openxmlformats.org/officeDocument/2006/relationships/font" Target="fonts/AmaticSC-regular.fntdata"/><Relationship Id="rId11" Type="http://schemas.openxmlformats.org/officeDocument/2006/relationships/slide" Target="slides/slide6.xml"/><Relationship Id="rId33" Type="http://schemas.openxmlformats.org/officeDocument/2006/relationships/font" Target="fonts/SourceCodePro-bold.fntdata"/><Relationship Id="rId10" Type="http://schemas.openxmlformats.org/officeDocument/2006/relationships/slide" Target="slides/slide5.xml"/><Relationship Id="rId32" Type="http://schemas.openxmlformats.org/officeDocument/2006/relationships/font" Target="fonts/SourceCodePro-regular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 txBox="1"/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SzPct val="100000"/>
              <a:defRPr sz="8000"/>
            </a:lvl1pPr>
            <a:lvl2pPr algn="ctr">
              <a:spcBef>
                <a:spcPts val="0"/>
              </a:spcBef>
              <a:buSzPct val="100000"/>
              <a:defRPr sz="8000"/>
            </a:lvl2pPr>
            <a:lvl3pPr algn="ctr">
              <a:spcBef>
                <a:spcPts val="0"/>
              </a:spcBef>
              <a:buSzPct val="100000"/>
              <a:defRPr sz="8000"/>
            </a:lvl3pPr>
            <a:lvl4pPr algn="ctr">
              <a:spcBef>
                <a:spcPts val="0"/>
              </a:spcBef>
              <a:buSzPct val="100000"/>
              <a:defRPr sz="8000"/>
            </a:lvl4pPr>
            <a:lvl5pPr algn="ctr">
              <a:spcBef>
                <a:spcPts val="0"/>
              </a:spcBef>
              <a:buSzPct val="100000"/>
              <a:defRPr sz="8000"/>
            </a:lvl5pPr>
            <a:lvl6pPr algn="ctr">
              <a:spcBef>
                <a:spcPts val="0"/>
              </a:spcBef>
              <a:buSzPct val="100000"/>
              <a:defRPr sz="8000"/>
            </a:lvl6pPr>
            <a:lvl7pPr algn="ctr">
              <a:spcBef>
                <a:spcPts val="0"/>
              </a:spcBef>
              <a:buSzPct val="100000"/>
              <a:defRPr sz="8000"/>
            </a:lvl7pPr>
            <a:lvl8pPr algn="ctr">
              <a:spcBef>
                <a:spcPts val="0"/>
              </a:spcBef>
              <a:buSzPct val="100000"/>
              <a:defRPr sz="8000"/>
            </a:lvl8pPr>
            <a:lvl9pPr algn="ctr">
              <a:spcBef>
                <a:spcPts val="0"/>
              </a:spcBef>
              <a:buSzPct val="100000"/>
              <a:defRPr sz="80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311700" y="1240275"/>
            <a:ext cx="8520599" cy="1981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33046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bg>
      <p:bgPr>
        <a:solidFill>
          <a:schemeClr val="dk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2802750" y="802500"/>
            <a:ext cx="3538499" cy="3538499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228675"/>
            <a:ext cx="3999899" cy="334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228675"/>
            <a:ext cx="3999899" cy="334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4000"/>
            </a:lvl1pPr>
            <a:lvl2pPr>
              <a:spcBef>
                <a:spcPts val="0"/>
              </a:spcBef>
              <a:buSzPct val="100000"/>
              <a:defRPr sz="4000"/>
            </a:lvl2pPr>
            <a:lvl3pPr>
              <a:spcBef>
                <a:spcPts val="0"/>
              </a:spcBef>
              <a:buSzPct val="100000"/>
              <a:defRPr sz="4000"/>
            </a:lvl3pPr>
            <a:lvl4pPr>
              <a:spcBef>
                <a:spcPts val="0"/>
              </a:spcBef>
              <a:buSzPct val="100000"/>
              <a:defRPr sz="4000"/>
            </a:lvl4pPr>
            <a:lvl5pPr>
              <a:spcBef>
                <a:spcPts val="0"/>
              </a:spcBef>
              <a:buSzPct val="100000"/>
              <a:defRPr sz="4000"/>
            </a:lvl5pPr>
            <a:lvl6pPr>
              <a:spcBef>
                <a:spcPts val="0"/>
              </a:spcBef>
              <a:buSzPct val="100000"/>
              <a:defRPr sz="4000"/>
            </a:lvl6pPr>
            <a:lvl7pPr>
              <a:spcBef>
                <a:spcPts val="0"/>
              </a:spcBef>
              <a:buSzPct val="100000"/>
              <a:defRPr sz="4000"/>
            </a:lvl7pPr>
            <a:lvl8pPr>
              <a:spcBef>
                <a:spcPts val="0"/>
              </a:spcBef>
              <a:buSzPct val="100000"/>
              <a:defRPr sz="4000"/>
            </a:lvl8pPr>
            <a:lvl9pPr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3000"/>
            </a:lvl1pPr>
            <a:lvl2pPr>
              <a:spcBef>
                <a:spcPts val="0"/>
              </a:spcBef>
              <a:buSzPct val="100000"/>
              <a:defRPr sz="3000"/>
            </a:lvl2pPr>
            <a:lvl3pPr>
              <a:spcBef>
                <a:spcPts val="0"/>
              </a:spcBef>
              <a:buSzPct val="100000"/>
              <a:defRPr sz="3000"/>
            </a:lvl3pPr>
            <a:lvl4pPr>
              <a:spcBef>
                <a:spcPts val="0"/>
              </a:spcBef>
              <a:buSzPct val="100000"/>
              <a:defRPr sz="3000"/>
            </a:lvl4pPr>
            <a:lvl5pPr>
              <a:spcBef>
                <a:spcPts val="0"/>
              </a:spcBef>
              <a:buSzPct val="100000"/>
              <a:defRPr sz="3000"/>
            </a:lvl5pPr>
            <a:lvl6pPr>
              <a:spcBef>
                <a:spcPts val="0"/>
              </a:spcBef>
              <a:buSzPct val="100000"/>
              <a:defRPr sz="3000"/>
            </a:lvl6pPr>
            <a:lvl7pPr>
              <a:spcBef>
                <a:spcPts val="0"/>
              </a:spcBef>
              <a:buSzPct val="100000"/>
              <a:defRPr sz="3000"/>
            </a:lvl7pPr>
            <a:lvl8pPr>
              <a:spcBef>
                <a:spcPts val="0"/>
              </a:spcBef>
              <a:buSzPct val="100000"/>
              <a:defRPr sz="3000"/>
            </a:lvl8pPr>
            <a:lvl9pPr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7" name="Shape 3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8" name="Shape 38"/>
          <p:cNvSpPr txBox="1"/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5400"/>
            </a:lvl1pPr>
            <a:lvl2pPr algn="ctr">
              <a:spcBef>
                <a:spcPts val="0"/>
              </a:spcBef>
              <a:buSzPct val="100000"/>
              <a:defRPr sz="5400"/>
            </a:lvl2pPr>
            <a:lvl3pPr algn="ctr">
              <a:spcBef>
                <a:spcPts val="0"/>
              </a:spcBef>
              <a:buSzPct val="100000"/>
              <a:defRPr sz="5400"/>
            </a:lvl3pPr>
            <a:lvl4pPr algn="ctr">
              <a:spcBef>
                <a:spcPts val="0"/>
              </a:spcBef>
              <a:buSzPct val="100000"/>
              <a:defRPr sz="5400"/>
            </a:lvl4pPr>
            <a:lvl5pPr algn="ctr">
              <a:spcBef>
                <a:spcPts val="0"/>
              </a:spcBef>
              <a:buSzPct val="100000"/>
              <a:defRPr sz="5400"/>
            </a:lvl5pPr>
            <a:lvl6pPr algn="ctr">
              <a:spcBef>
                <a:spcPts val="0"/>
              </a:spcBef>
              <a:buSzPct val="100000"/>
              <a:defRPr sz="5400"/>
            </a:lvl6pPr>
            <a:lvl7pPr algn="ctr">
              <a:spcBef>
                <a:spcPts val="0"/>
              </a:spcBef>
              <a:buSzPct val="100000"/>
              <a:defRPr sz="5400"/>
            </a:lvl7pPr>
            <a:lvl8pPr algn="ctr">
              <a:spcBef>
                <a:spcPts val="0"/>
              </a:spcBef>
              <a:buSzPct val="100000"/>
              <a:defRPr sz="5400"/>
            </a:lvl8pPr>
            <a:lvl9pPr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39" name="Shape 39"/>
          <p:cNvSpPr txBox="1"/>
          <p:nvPr>
            <p:ph idx="1" type="subTitle"/>
          </p:nvPr>
        </p:nvSpPr>
        <p:spPr>
          <a:xfrm>
            <a:off x="265500" y="2845222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/>
        </p:txBody>
      </p:sp>
      <p:sp>
        <p:nvSpPr>
          <p:cNvPr id="40" name="Shape 40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idx="1" type="body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2.png"/><Relationship Id="rId4" Type="http://schemas.openxmlformats.org/officeDocument/2006/relationships/image" Target="../media/image0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B4A7D6"/>
        </a:solidFill>
      </p:bgPr>
    </p:bg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x="2802750" y="802500"/>
            <a:ext cx="3538499" cy="35384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ge1155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Computer in Education</a:t>
            </a:r>
          </a:p>
        </p:txBody>
      </p:sp>
      <p:sp>
        <p:nvSpPr>
          <p:cNvPr id="53" name="Shape 53"/>
          <p:cNvSpPr txBox="1"/>
          <p:nvPr>
            <p:ph idx="4294967295" type="subTitle"/>
          </p:nvPr>
        </p:nvSpPr>
        <p:spPr>
          <a:xfrm>
            <a:off x="311700" y="4341000"/>
            <a:ext cx="8520599" cy="7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marL="1828800">
              <a:spcBef>
                <a:spcPts val="0"/>
              </a:spcBef>
              <a:buNone/>
            </a:pPr>
            <a:r>
              <a:rPr lang="en" sz="3000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     Lecturer: Dr. Fariza Binti Khalid</a:t>
            </a:r>
          </a:p>
        </p:txBody>
      </p:sp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025" y="129025"/>
            <a:ext cx="2548824" cy="1411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EA9999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2802750" y="802500"/>
            <a:ext cx="3538499" cy="35384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Benefits of using Web 2.0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  <a:solidFill>
            <a:srgbClr val="D9EAD3"/>
          </a:solidFill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Benefits of Using WEB 2.0 IN TEACHING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457200" rtl="0"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Helps build a sense of community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marL="457200" rtl="0"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Increases interaction and communication among the instructor, students, and other people.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indent="457200"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Promotes collaboration and resource sharing</a:t>
            </a:r>
          </a:p>
        </p:txBody>
      </p:sp>
      <p:sp>
        <p:nvSpPr>
          <p:cNvPr id="113" name="Shape 113"/>
          <p:cNvSpPr/>
          <p:nvPr/>
        </p:nvSpPr>
        <p:spPr>
          <a:xfrm>
            <a:off x="311700" y="1228675"/>
            <a:ext cx="498299" cy="49019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lt2"/>
          </a:solidFill>
          <a:ln cap="flat" cmpd="sng" w="9525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/>
          <p:nvPr/>
        </p:nvSpPr>
        <p:spPr>
          <a:xfrm>
            <a:off x="311700" y="2448925"/>
            <a:ext cx="498299" cy="49019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/>
          <p:nvPr/>
        </p:nvSpPr>
        <p:spPr>
          <a:xfrm>
            <a:off x="311700" y="4185300"/>
            <a:ext cx="498299" cy="49019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  <a:solidFill>
            <a:srgbClr val="D9EAD3"/>
          </a:solidFill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Benefits of Using WEB 2.0 IN TEACHING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457200" rtl="0">
              <a:spcBef>
                <a:spcPts val="0"/>
              </a:spcBef>
              <a:buNone/>
            </a:pPr>
            <a:r>
              <a:rPr lang="en" sz="3000">
                <a:latin typeface="Roboto Slab"/>
                <a:ea typeface="Roboto Slab"/>
                <a:cs typeface="Roboto Slab"/>
                <a:sym typeface="Roboto Slab"/>
              </a:rPr>
              <a:t>Knowledge creation</a:t>
            </a:r>
          </a:p>
          <a:p>
            <a:pPr indent="457200" rtl="0">
              <a:spcBef>
                <a:spcPts val="0"/>
              </a:spcBef>
              <a:buNone/>
            </a:pPr>
            <a:r>
              <a:t/>
            </a:r>
            <a:endParaRPr sz="3000">
              <a:latin typeface="Roboto Slab"/>
              <a:ea typeface="Roboto Slab"/>
              <a:cs typeface="Roboto Slab"/>
              <a:sym typeface="Roboto Slab"/>
            </a:endParaRPr>
          </a:p>
          <a:p>
            <a:pPr indent="457200" rtl="0">
              <a:spcBef>
                <a:spcPts val="0"/>
              </a:spcBef>
              <a:buNone/>
            </a:pPr>
            <a:r>
              <a:rPr lang="en" sz="3000">
                <a:latin typeface="Roboto Slab"/>
                <a:ea typeface="Roboto Slab"/>
                <a:cs typeface="Roboto Slab"/>
                <a:sym typeface="Roboto Slab"/>
              </a:rPr>
              <a:t>Ease of use and flexibility</a:t>
            </a:r>
          </a:p>
          <a:p>
            <a:pPr indent="457200" rtl="0">
              <a:spcBef>
                <a:spcPts val="0"/>
              </a:spcBef>
              <a:buNone/>
            </a:pPr>
            <a:r>
              <a:t/>
            </a:r>
            <a:endParaRPr sz="3000">
              <a:latin typeface="Roboto Slab"/>
              <a:ea typeface="Roboto Slab"/>
              <a:cs typeface="Roboto Slab"/>
              <a:sym typeface="Roboto Slab"/>
            </a:endParaRPr>
          </a:p>
          <a:p>
            <a:pPr indent="457200">
              <a:spcBef>
                <a:spcPts val="0"/>
              </a:spcBef>
              <a:buNone/>
            </a:pPr>
            <a:r>
              <a:rPr lang="en" sz="3000">
                <a:latin typeface="Roboto Slab"/>
                <a:ea typeface="Roboto Slab"/>
                <a:cs typeface="Roboto Slab"/>
                <a:sym typeface="Roboto Slab"/>
              </a:rPr>
              <a:t>Writing and technology skills</a:t>
            </a:r>
          </a:p>
        </p:txBody>
      </p:sp>
      <p:sp>
        <p:nvSpPr>
          <p:cNvPr id="122" name="Shape 122"/>
          <p:cNvSpPr/>
          <p:nvPr/>
        </p:nvSpPr>
        <p:spPr>
          <a:xfrm>
            <a:off x="480525" y="1370425"/>
            <a:ext cx="320399" cy="267000"/>
          </a:xfrm>
          <a:prstGeom prst="striped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" name="Shape 123"/>
          <p:cNvSpPr/>
          <p:nvPr/>
        </p:nvSpPr>
        <p:spPr>
          <a:xfrm>
            <a:off x="480525" y="4400475"/>
            <a:ext cx="320399" cy="267000"/>
          </a:xfrm>
          <a:prstGeom prst="striped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480525" y="2938850"/>
            <a:ext cx="320399" cy="267000"/>
          </a:xfrm>
          <a:prstGeom prst="striped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  <a:solidFill>
            <a:srgbClr val="D9EAD3"/>
          </a:solidFill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Benefits of Using WEB 2.0 IN TEACHING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457200" marL="457200" rtl="0">
              <a:spcBef>
                <a:spcPts val="0"/>
              </a:spcBef>
              <a:buNone/>
            </a:pPr>
            <a:r>
              <a:rPr lang="en" sz="3000">
                <a:latin typeface="Roboto Slab"/>
                <a:ea typeface="Roboto Slab"/>
                <a:cs typeface="Roboto Slab"/>
                <a:sym typeface="Roboto Slab"/>
              </a:rPr>
              <a:t>Motivation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>
              <a:latin typeface="Roboto Slab"/>
              <a:ea typeface="Roboto Slab"/>
              <a:cs typeface="Roboto Slab"/>
              <a:sym typeface="Roboto Slab"/>
            </a:endParaRPr>
          </a:p>
          <a:p>
            <a:pPr indent="457200" marL="457200" rtl="0">
              <a:spcBef>
                <a:spcPts val="0"/>
              </a:spcBef>
              <a:buNone/>
            </a:pPr>
            <a:r>
              <a:rPr lang="en" sz="3000">
                <a:latin typeface="Roboto Slab"/>
                <a:ea typeface="Roboto Slab"/>
                <a:cs typeface="Roboto Slab"/>
                <a:sym typeface="Roboto Slab"/>
              </a:rPr>
              <a:t>Community Building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>
              <a:latin typeface="Roboto Slab"/>
              <a:ea typeface="Roboto Slab"/>
              <a:cs typeface="Roboto Slab"/>
              <a:sym typeface="Roboto Slab"/>
            </a:endParaRPr>
          </a:p>
          <a:p>
            <a:pPr indent="457200" marL="457200">
              <a:spcBef>
                <a:spcPts val="0"/>
              </a:spcBef>
              <a:buNone/>
            </a:pPr>
            <a:r>
              <a:rPr lang="en" sz="3000">
                <a:latin typeface="Roboto Slab"/>
                <a:ea typeface="Roboto Slab"/>
                <a:cs typeface="Roboto Slab"/>
                <a:sym typeface="Roboto Slab"/>
              </a:rPr>
              <a:t>Familiarity</a:t>
            </a:r>
          </a:p>
        </p:txBody>
      </p:sp>
      <p:sp>
        <p:nvSpPr>
          <p:cNvPr id="131" name="Shape 131"/>
          <p:cNvSpPr/>
          <p:nvPr/>
        </p:nvSpPr>
        <p:spPr>
          <a:xfrm>
            <a:off x="587325" y="1370425"/>
            <a:ext cx="569399" cy="409199"/>
          </a:xfrm>
          <a:prstGeom prst="striped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/>
          <p:nvPr/>
        </p:nvSpPr>
        <p:spPr>
          <a:xfrm>
            <a:off x="587325" y="4334850"/>
            <a:ext cx="569399" cy="409199"/>
          </a:xfrm>
          <a:prstGeom prst="striped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3" name="Shape 133"/>
          <p:cNvSpPr/>
          <p:nvPr/>
        </p:nvSpPr>
        <p:spPr>
          <a:xfrm>
            <a:off x="587325" y="2778675"/>
            <a:ext cx="569399" cy="409199"/>
          </a:xfrm>
          <a:prstGeom prst="striped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EAD1DC"/>
        </a:solid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2802750" y="802500"/>
            <a:ext cx="3538499" cy="35384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Barriers of using web 2.0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  <a:solidFill>
            <a:srgbClr val="F4CCCC"/>
          </a:solidFill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Barriers of using web 2.0 in teaching</a:t>
            </a:r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457200" marL="457200" rtl="0">
              <a:spcBef>
                <a:spcPts val="0"/>
              </a:spcBef>
              <a:buNone/>
            </a:pPr>
            <a:r>
              <a:rPr lang="en" sz="3000">
                <a:latin typeface="Roboto Slab"/>
                <a:ea typeface="Roboto Slab"/>
                <a:cs typeface="Roboto Slab"/>
                <a:sym typeface="Roboto Slab"/>
              </a:rPr>
              <a:t>Uneasiness with openness</a:t>
            </a:r>
          </a:p>
          <a:p>
            <a:pPr indent="457200" marL="457200" rtl="0">
              <a:spcBef>
                <a:spcPts val="0"/>
              </a:spcBef>
              <a:buNone/>
            </a:pPr>
            <a:r>
              <a:t/>
            </a:r>
            <a:endParaRPr sz="3000">
              <a:latin typeface="Roboto Slab"/>
              <a:ea typeface="Roboto Slab"/>
              <a:cs typeface="Roboto Slab"/>
              <a:sym typeface="Roboto Slab"/>
            </a:endParaRPr>
          </a:p>
          <a:p>
            <a:pPr indent="457200" marL="457200" rtl="0">
              <a:spcBef>
                <a:spcPts val="0"/>
              </a:spcBef>
              <a:buNone/>
            </a:pPr>
            <a:r>
              <a:rPr lang="en" sz="3000">
                <a:latin typeface="Roboto Slab"/>
                <a:ea typeface="Roboto Slab"/>
                <a:cs typeface="Roboto Slab"/>
                <a:sym typeface="Roboto Slab"/>
              </a:rPr>
              <a:t>Technical Problem</a:t>
            </a:r>
          </a:p>
          <a:p>
            <a:pPr indent="457200" marL="457200" rtl="0">
              <a:spcBef>
                <a:spcPts val="0"/>
              </a:spcBef>
              <a:buNone/>
            </a:pPr>
            <a:r>
              <a:t/>
            </a:r>
            <a:endParaRPr sz="3000">
              <a:latin typeface="Roboto Slab"/>
              <a:ea typeface="Roboto Slab"/>
              <a:cs typeface="Roboto Slab"/>
              <a:sym typeface="Roboto Slab"/>
            </a:endParaRPr>
          </a:p>
          <a:p>
            <a:pPr indent="457200" marL="457200">
              <a:spcBef>
                <a:spcPts val="0"/>
              </a:spcBef>
              <a:buNone/>
            </a:pPr>
            <a:r>
              <a:rPr lang="en" sz="3000">
                <a:latin typeface="Roboto Slab"/>
                <a:ea typeface="Roboto Slab"/>
                <a:cs typeface="Roboto Slab"/>
                <a:sym typeface="Roboto Slab"/>
              </a:rPr>
              <a:t>Time Consuming</a:t>
            </a:r>
          </a:p>
        </p:txBody>
      </p:sp>
      <p:sp>
        <p:nvSpPr>
          <p:cNvPr id="145" name="Shape 145"/>
          <p:cNvSpPr/>
          <p:nvPr/>
        </p:nvSpPr>
        <p:spPr>
          <a:xfrm>
            <a:off x="694100" y="1315475"/>
            <a:ext cx="495899" cy="462600"/>
          </a:xfrm>
          <a:prstGeom prst="heart">
            <a:avLst/>
          </a:prstGeom>
          <a:solidFill>
            <a:srgbClr val="99999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6" name="Shape 146"/>
          <p:cNvSpPr/>
          <p:nvPr/>
        </p:nvSpPr>
        <p:spPr>
          <a:xfrm>
            <a:off x="694100" y="4331200"/>
            <a:ext cx="495899" cy="462600"/>
          </a:xfrm>
          <a:prstGeom prst="heart">
            <a:avLst/>
          </a:prstGeom>
          <a:solidFill>
            <a:srgbClr val="99999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7" name="Shape 147"/>
          <p:cNvSpPr/>
          <p:nvPr/>
        </p:nvSpPr>
        <p:spPr>
          <a:xfrm>
            <a:off x="694100" y="2664612"/>
            <a:ext cx="495899" cy="462600"/>
          </a:xfrm>
          <a:prstGeom prst="heart">
            <a:avLst/>
          </a:prstGeom>
          <a:solidFill>
            <a:srgbClr val="99999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E6B8AF"/>
        </a:solidFill>
      </p:bgPr>
    </p:bg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2802750" y="802500"/>
            <a:ext cx="3538499" cy="35384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Tips &amp; Tricks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  <a:solidFill>
            <a:srgbClr val="D9D2E9"/>
          </a:solidFill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web 2.0 in teaching (Tips &amp; Tricks) </a:t>
            </a:r>
          </a:p>
        </p:txBody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marL="457200" rtl="0">
              <a:spcBef>
                <a:spcPts val="0"/>
              </a:spcBef>
              <a:buNone/>
            </a:pPr>
            <a:r>
              <a:rPr lang="en" sz="2200">
                <a:latin typeface="Roboto Slab"/>
                <a:ea typeface="Roboto Slab"/>
                <a:cs typeface="Roboto Slab"/>
                <a:sym typeface="Roboto Slab"/>
              </a:rPr>
              <a:t>Do NOT introduce too many new technologies to students in one semester</a:t>
            </a:r>
          </a:p>
          <a:p>
            <a:pPr indent="0" marL="457200" rtl="0">
              <a:spcBef>
                <a:spcPts val="0"/>
              </a:spcBef>
              <a:buNone/>
            </a:pPr>
            <a:r>
              <a:t/>
            </a:r>
            <a:endParaRPr sz="22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marL="457200" rtl="0">
              <a:spcBef>
                <a:spcPts val="0"/>
              </a:spcBef>
              <a:buNone/>
            </a:pPr>
            <a:r>
              <a:rPr lang="en" sz="2200">
                <a:latin typeface="Roboto Slab"/>
                <a:ea typeface="Roboto Slab"/>
                <a:cs typeface="Roboto Slab"/>
                <a:sym typeface="Roboto Slab"/>
              </a:rPr>
              <a:t>Do NOT use multiple technologies that do the same thing</a:t>
            </a:r>
          </a:p>
          <a:p>
            <a:pPr indent="0" marL="457200" rtl="0">
              <a:spcBef>
                <a:spcPts val="0"/>
              </a:spcBef>
              <a:buNone/>
            </a:pPr>
            <a:r>
              <a:t/>
            </a:r>
            <a:endParaRPr sz="22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marL="457200" rtl="0">
              <a:spcBef>
                <a:spcPts val="0"/>
              </a:spcBef>
              <a:buNone/>
            </a:pPr>
            <a:r>
              <a:rPr lang="en" sz="2200">
                <a:latin typeface="Roboto Slab"/>
                <a:ea typeface="Roboto Slab"/>
                <a:cs typeface="Roboto Slab"/>
                <a:sym typeface="Roboto Slab"/>
              </a:rPr>
              <a:t>Provide appropriate instruction, tutorials, examples, and frequent feedback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2200"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159" name="Shape 159"/>
          <p:cNvSpPr/>
          <p:nvPr/>
        </p:nvSpPr>
        <p:spPr>
          <a:xfrm>
            <a:off x="311700" y="1317650"/>
            <a:ext cx="516000" cy="408599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0" name="Shape 160"/>
          <p:cNvSpPr/>
          <p:nvPr/>
        </p:nvSpPr>
        <p:spPr>
          <a:xfrm>
            <a:off x="222700" y="2849362"/>
            <a:ext cx="516000" cy="408599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1" name="Shape 161"/>
          <p:cNvSpPr/>
          <p:nvPr/>
        </p:nvSpPr>
        <p:spPr>
          <a:xfrm>
            <a:off x="222700" y="4016850"/>
            <a:ext cx="516000" cy="408599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B7B7B7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idx="1" type="body"/>
          </p:nvPr>
        </p:nvSpPr>
        <p:spPr>
          <a:xfrm>
            <a:off x="311700" y="231375"/>
            <a:ext cx="8520599" cy="4698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						</a:t>
            </a:r>
            <a:r>
              <a:rPr lang="en" sz="4800"/>
              <a:t>	</a:t>
            </a:r>
            <a:r>
              <a:rPr b="1" lang="en" sz="4800">
                <a:latin typeface="Amatic SC"/>
                <a:ea typeface="Amatic SC"/>
                <a:cs typeface="Amatic SC"/>
                <a:sym typeface="Amatic SC"/>
              </a:rPr>
              <a:t>THANK YOU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Implication of Web 2.0 in Education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375550" y="3812350"/>
            <a:ext cx="8520599" cy="706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457200" marL="457200" rtl="0" algn="l">
              <a:spcBef>
                <a:spcPts val="0"/>
              </a:spcBef>
              <a:buNone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Muhammad Afifie Bin Mohamad Sukri (A154354)</a:t>
            </a:r>
          </a:p>
          <a:p>
            <a:pPr indent="457200" marL="457200" rtl="0" algn="l">
              <a:spcBef>
                <a:spcPts val="0"/>
              </a:spcBef>
              <a:buNone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Muhammad Hilmi Bin Yaacob (A154997)</a:t>
            </a:r>
          </a:p>
          <a:p>
            <a:pPr indent="457200" marL="457200" rtl="0" algn="l">
              <a:spcBef>
                <a:spcPts val="0"/>
              </a:spcBef>
              <a:buNone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Mohamad Nazrol Hisyam Bin Abdullah (A155120)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9CB9C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2491500" y="802500"/>
            <a:ext cx="4160999" cy="35384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Definition of Web 2.0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262050" y="363800"/>
            <a:ext cx="8520599" cy="800999"/>
          </a:xfrm>
          <a:prstGeom prst="rect">
            <a:avLst/>
          </a:prstGeom>
          <a:solidFill>
            <a:srgbClr val="CFE2F3"/>
          </a:solidFill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Definition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311700" y="1228675"/>
            <a:ext cx="8520599" cy="3006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>
                <a:solidFill>
                  <a:srgbClr val="741B47"/>
                </a:solidFill>
                <a:highlight>
                  <a:srgbClr val="FFFFFF"/>
                </a:highlight>
                <a:latin typeface="Roboto Slab"/>
                <a:ea typeface="Roboto Slab"/>
                <a:cs typeface="Roboto Slab"/>
                <a:sym typeface="Roboto Slab"/>
              </a:rPr>
              <a:t>Term given to describe a second generation of the World Wide Web that is focused on the ability for people to collaborate and share information online.</a:t>
            </a:r>
          </a:p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rgbClr val="741B47"/>
                </a:solidFill>
                <a:highlight>
                  <a:srgbClr val="FFFFFF"/>
                </a:highlight>
                <a:latin typeface="Roboto Slab"/>
                <a:ea typeface="Roboto Slab"/>
                <a:cs typeface="Roboto Slab"/>
                <a:sym typeface="Roboto Slab"/>
              </a:rPr>
              <a:t>Web 2.0 basically refers to the transition from static HTML Web pages to a more dynamic Web that is more organized and is based on serving web application to users. (Oxford Dictionary)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276250" y="292850"/>
            <a:ext cx="8520599" cy="800999"/>
          </a:xfrm>
          <a:prstGeom prst="rect">
            <a:avLst/>
          </a:prstGeom>
          <a:solidFill>
            <a:srgbClr val="FFF2CC"/>
          </a:solidFill>
        </p:spPr>
        <p:txBody>
          <a:bodyPr anchorCtr="0" anchor="t" bIns="91425" lIns="91425" rIns="91425" tIns="91425">
            <a:noAutofit/>
          </a:bodyPr>
          <a:lstStyle/>
          <a:p>
            <a:pPr indent="0" marL="0">
              <a:spcBef>
                <a:spcPts val="0"/>
              </a:spcBef>
              <a:buNone/>
            </a:pPr>
            <a:r>
              <a:rPr lang="en"/>
              <a:t>Definition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1093850"/>
            <a:ext cx="8520599" cy="3474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Web 2.0 describes World Wide Web sites that emphasize user-generated content, usability, and interoperability (Tim O'Reilly and Dale Dougherty , 2004)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2802750" y="802500"/>
            <a:ext cx="3538499" cy="35384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Examples of Web 2.0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  <a:solidFill>
            <a:srgbClr val="B6D7A8"/>
          </a:solidFill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Categories, examples and function of web 2.0 </a:t>
            </a:r>
          </a:p>
        </p:txBody>
      </p:sp>
      <p:graphicFrame>
        <p:nvGraphicFramePr>
          <p:cNvPr id="88" name="Shape 88"/>
          <p:cNvGraphicFramePr/>
          <p:nvPr/>
        </p:nvGraphicFramePr>
        <p:xfrm>
          <a:off x="952500" y="1619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{3B06FCE7-A559-4670-A651-21E15EC23783}</a:tableStyleId>
              </a:tblPr>
              <a:tblGrid>
                <a:gridCol w="2413000"/>
                <a:gridCol w="2413000"/>
                <a:gridCol w="24130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b="1"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Categories</a:t>
                      </a:r>
                    </a:p>
                  </a:txBody>
                  <a:tcPr marT="91425" marB="91425" marR="91425" marL="91425">
                    <a:solidFill>
                      <a:srgbClr val="EAD1D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b="1"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Examples</a:t>
                      </a:r>
                    </a:p>
                  </a:txBody>
                  <a:tcPr marT="91425" marB="91425" marR="91425" marL="91425">
                    <a:solidFill>
                      <a:srgbClr val="EAD1D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b="1"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Function</a:t>
                      </a:r>
                    </a:p>
                  </a:txBody>
                  <a:tcPr marT="91425" marB="91425" marR="91425" marL="91425">
                    <a:solidFill>
                      <a:srgbClr val="EAD1DC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Social networking site</a:t>
                      </a:r>
                    </a:p>
                  </a:txBody>
                  <a:tcPr marT="91425" marB="91425" marR="91425" marL="91425">
                    <a:solidFill>
                      <a:srgbClr val="EAD1D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Facebook</a:t>
                      </a:r>
                    </a:p>
                  </a:txBody>
                  <a:tcPr marT="91425" marB="91425" marR="91425" marL="91425">
                    <a:solidFill>
                      <a:srgbClr val="EAD1D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Discussion and sharing of teaching tools</a:t>
                      </a:r>
                    </a:p>
                  </a:txBody>
                  <a:tcPr marT="91425" marB="91425" marR="91425" marL="91425">
                    <a:solidFill>
                      <a:srgbClr val="EAD1DC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Blog</a:t>
                      </a:r>
                    </a:p>
                  </a:txBody>
                  <a:tcPr marT="91425" marB="91425" marR="91425" marL="91425">
                    <a:solidFill>
                      <a:srgbClr val="EAD1D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Wordpress</a:t>
                      </a:r>
                    </a:p>
                  </a:txBody>
                  <a:tcPr marT="91425" marB="91425" marR="91425" marL="91425">
                    <a:solidFill>
                      <a:srgbClr val="EAD1D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Archive of all teaching materials and student reflection</a:t>
                      </a:r>
                    </a:p>
                  </a:txBody>
                  <a:tcPr marT="91425" marB="91425" marR="91425" marL="91425">
                    <a:solidFill>
                      <a:srgbClr val="EAD1DC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Video networking site</a:t>
                      </a:r>
                    </a:p>
                  </a:txBody>
                  <a:tcPr marT="91425" marB="91425" marR="91425" marL="91425">
                    <a:solidFill>
                      <a:srgbClr val="EAD1D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Youtube</a:t>
                      </a:r>
                    </a:p>
                  </a:txBody>
                  <a:tcPr marT="91425" marB="91425" marR="91425" marL="91425">
                    <a:solidFill>
                      <a:srgbClr val="EAD1D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Presentation and video sharing</a:t>
                      </a:r>
                    </a:p>
                  </a:txBody>
                  <a:tcPr marT="91425" marB="91425" marR="91425" marL="91425">
                    <a:solidFill>
                      <a:srgbClr val="EAD1DC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Micro blog</a:t>
                      </a:r>
                    </a:p>
                  </a:txBody>
                  <a:tcPr marT="91425" marB="91425" marR="91425" marL="91425">
                    <a:solidFill>
                      <a:srgbClr val="EAD1D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Twitter</a:t>
                      </a:r>
                    </a:p>
                  </a:txBody>
                  <a:tcPr marT="91425" marB="91425" marR="91425" marL="91425">
                    <a:solidFill>
                      <a:srgbClr val="EAD1D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Discussions, forums and information consignment</a:t>
                      </a:r>
                    </a:p>
                  </a:txBody>
                  <a:tcPr marT="91425" marB="91425" marR="91425" marL="91425">
                    <a:solidFill>
                      <a:srgbClr val="EAD1DC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Presentation equipment</a:t>
                      </a:r>
                    </a:p>
                  </a:txBody>
                  <a:tcPr marT="91425" marB="91425" marR="91425" marL="91425">
                    <a:solidFill>
                      <a:srgbClr val="EAD1D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Prezi</a:t>
                      </a:r>
                    </a:p>
                  </a:txBody>
                  <a:tcPr marT="91425" marB="91425" marR="91425" marL="91425">
                    <a:solidFill>
                      <a:srgbClr val="EAD1D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Presentations</a:t>
                      </a:r>
                    </a:p>
                  </a:txBody>
                  <a:tcPr marT="91425" marB="91425" marR="91425" marL="91425">
                    <a:solidFill>
                      <a:srgbClr val="EAD1D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311700" y="99100"/>
            <a:ext cx="8520599" cy="5044499"/>
          </a:xfrm>
          <a:prstGeom prst="rect">
            <a:avLst/>
          </a:prstGeom>
          <a:noFill/>
        </p:spPr>
        <p:txBody>
          <a:bodyPr anchorCtr="0" anchor="t" bIns="91425" lIns="91425" rIns="91425" tIns="91425">
            <a:noAutofit/>
          </a:bodyPr>
          <a:lstStyle/>
          <a:p>
            <a: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55225" y="147675"/>
            <a:ext cx="2470274" cy="2082174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pic>
      <p:pic>
        <p:nvPicPr>
          <p:cNvPr id="95" name="Shape 9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34037" y="2411575"/>
            <a:ext cx="4875924" cy="2411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  <a:solidFill>
            <a:srgbClr val="FCE5CD"/>
          </a:solidFill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EXAMPLES OF WEB 2.0 ‘tools’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Blogs								Facebook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Wikis								MySpace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Youtube								Flickr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social bookmarking			Twitter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podcasts							Skype</a:t>
            </a:r>
          </a:p>
          <a:p>
            <a:pPr>
              <a:spcBef>
                <a:spcPts val="0"/>
              </a:spcBef>
              <a:buNone/>
            </a:pPr>
            <a:r>
              <a:rPr lang="en" sz="2400"/>
              <a:t>webcasts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